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0" r:id="rId2"/>
    <p:sldId id="257" r:id="rId3"/>
    <p:sldId id="258" r:id="rId4"/>
    <p:sldId id="264" r:id="rId5"/>
    <p:sldId id="259" r:id="rId6"/>
    <p:sldId id="263" r:id="rId7"/>
    <p:sldId id="262" r:id="rId8"/>
    <p:sldId id="265" r:id="rId9"/>
    <p:sldId id="266" r:id="rId10"/>
    <p:sldId id="268" r:id="rId11"/>
    <p:sldId id="27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3"/>
  </p:normalViewPr>
  <p:slideViewPr>
    <p:cSldViewPr snapToGrid="0">
      <p:cViewPr varScale="1">
        <p:scale>
          <a:sx n="128" d="100"/>
          <a:sy n="128" d="100"/>
        </p:scale>
        <p:origin x="176" y="184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98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53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547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576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17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46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144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53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95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22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24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A6379-6559-3349-A8F8-7A65DF2700AA}" type="datetimeFigureOut">
              <a:rPr kumimoji="1" lang="zh-CN" altLang="en-US" smtClean="0"/>
              <a:t>2025/2/23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6C9BC-FCBA-184C-87E9-060E3C087B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82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55CE8-A0AE-750D-0EF2-E2CBA5AA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45FD-B48A-7A52-3CAD-63B3CBE9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918929"/>
            <a:ext cx="10210800" cy="793880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大语言模型简介及应用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to LLM and</a:t>
            </a:r>
            <a:r>
              <a:rPr kumimoji="1" lang="zh-CN" altLang="en-US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1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its Applications</a:t>
            </a:r>
            <a:endParaRPr kumimoji="1" lang="zh-CN" altLang="en-US" sz="4000" b="1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51C39D-14EC-B9F3-B025-EE9198800A83}"/>
              </a:ext>
            </a:extLst>
          </p:cNvPr>
          <p:cNvSpPr/>
          <p:nvPr/>
        </p:nvSpPr>
        <p:spPr>
          <a:xfrm>
            <a:off x="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640FD6B-44D4-9C38-2C3B-5965D9246089}"/>
              </a:ext>
            </a:extLst>
          </p:cNvPr>
          <p:cNvCxnSpPr>
            <a:cxnSpLocks/>
          </p:cNvCxnSpPr>
          <p:nvPr/>
        </p:nvCxnSpPr>
        <p:spPr>
          <a:xfrm>
            <a:off x="1280160" y="3901072"/>
            <a:ext cx="9631680" cy="0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875FEA9-6E16-19E4-1699-1AAB4A8DA60F}"/>
              </a:ext>
            </a:extLst>
          </p:cNvPr>
          <p:cNvSpPr/>
          <p:nvPr/>
        </p:nvSpPr>
        <p:spPr>
          <a:xfrm>
            <a:off x="11104880" y="2626519"/>
            <a:ext cx="1087120" cy="1604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F838B97-EE91-2016-FFE5-286A6B575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  <p:pic>
        <p:nvPicPr>
          <p:cNvPr id="4098" name="Picture 2" descr="ChatGPT - Wikipedia">
            <a:extLst>
              <a:ext uri="{FF2B5EF4-FFF2-40B4-BE49-F238E27FC236}">
                <a16:creationId xmlns:a16="http://schemas.microsoft.com/office/drawing/2014/main" id="{A91C4678-42CC-80CA-AED8-021EE34A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71" y="1575136"/>
            <a:ext cx="755372" cy="7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llama - Kodora | Leading AI Company in Australia">
            <a:extLst>
              <a:ext uri="{FF2B5EF4-FFF2-40B4-BE49-F238E27FC236}">
                <a16:creationId xmlns:a16="http://schemas.microsoft.com/office/drawing/2014/main" id="{8D1411E7-E5E0-C9EF-A5C3-D5C66DD2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82" y="1498213"/>
            <a:ext cx="832295" cy="8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eepSeek API Integrations - Pipedream">
            <a:extLst>
              <a:ext uri="{FF2B5EF4-FFF2-40B4-BE49-F238E27FC236}">
                <a16:creationId xmlns:a16="http://schemas.microsoft.com/office/drawing/2014/main" id="{61952C53-BC81-F74C-4B58-BAFC2ACEB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77" y="1413137"/>
            <a:ext cx="1087121" cy="10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laude AI: Solve Creative and Analytical Challenges with Advanced AI |  Zorgle">
            <a:extLst>
              <a:ext uri="{FF2B5EF4-FFF2-40B4-BE49-F238E27FC236}">
                <a16:creationId xmlns:a16="http://schemas.microsoft.com/office/drawing/2014/main" id="{AB583DAA-52D1-2ADF-94EA-1E65179D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74" y="1568789"/>
            <a:ext cx="761719" cy="7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xAI Launches Grok-3 AI Model, Claims Superior Performance Over GPT-4 -  MacRumors">
            <a:extLst>
              <a:ext uri="{FF2B5EF4-FFF2-40B4-BE49-F238E27FC236}">
                <a16:creationId xmlns:a16="http://schemas.microsoft.com/office/drawing/2014/main" id="{BBFBE3A3-4BCF-1C7A-ADAE-D6E611D8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93" y="1382807"/>
            <a:ext cx="2040498" cy="11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706B40-724D-EE01-038A-8E7AC6A166E1}"/>
              </a:ext>
            </a:extLst>
          </p:cNvPr>
          <p:cNvSpPr txBox="1"/>
          <p:nvPr/>
        </p:nvSpPr>
        <p:spPr>
          <a:xfrm>
            <a:off x="4926449" y="440216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主讲人：李文杰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DD485-9BD5-A07E-CCB9-7CF877CCC4F4}"/>
              </a:ext>
            </a:extLst>
          </p:cNvPr>
          <p:cNvSpPr/>
          <p:nvPr/>
        </p:nvSpPr>
        <p:spPr>
          <a:xfrm>
            <a:off x="5804452" y="0"/>
            <a:ext cx="586409" cy="1987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38483F-69B6-F2C9-4A07-FDD1410D79CA}"/>
              </a:ext>
            </a:extLst>
          </p:cNvPr>
          <p:cNvSpPr txBox="1"/>
          <p:nvPr/>
        </p:nvSpPr>
        <p:spPr>
          <a:xfrm>
            <a:off x="3031803" y="648486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424340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A8254-75B5-EA83-8F52-2161EDDC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ED506F0-F457-95B0-0003-C80881DA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2B4880-9DBA-D77E-B776-C31D40939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219" y="1052694"/>
            <a:ext cx="9919160" cy="53373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7585A6-F730-469F-89E9-093AB9A5B494}"/>
              </a:ext>
            </a:extLst>
          </p:cNvPr>
          <p:cNvSpPr txBox="1"/>
          <p:nvPr/>
        </p:nvSpPr>
        <p:spPr>
          <a:xfrm>
            <a:off x="1860687" y="652584"/>
            <a:ext cx="8470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智能对话、文本生成、语义理解、计算推理、代码生成补全等应用场景</a:t>
            </a:r>
          </a:p>
        </p:txBody>
      </p:sp>
    </p:spTree>
    <p:extLst>
      <p:ext uri="{BB962C8B-B14F-4D97-AF65-F5344CB8AC3E}">
        <p14:creationId xmlns:p14="http://schemas.microsoft.com/office/powerpoint/2010/main" val="362777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0B634-4B87-EFD4-3FF1-D7CF4FEF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F5106C2-A984-E0CC-AACA-52EBC27C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8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506E9-CCB5-0657-7DD6-D62AB75CB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B7354E-AF46-B6ED-05D2-630E3DB9F38B}"/>
              </a:ext>
            </a:extLst>
          </p:cNvPr>
          <p:cNvSpPr txBox="1"/>
          <p:nvPr/>
        </p:nvSpPr>
        <p:spPr>
          <a:xfrm>
            <a:off x="2686476" y="3019237"/>
            <a:ext cx="68190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</a:p>
          <a:p>
            <a:pPr algn="ctr"/>
            <a:r>
              <a:rPr kumimoji="1" lang="en-US" altLang="zh-CN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How can LLM be effectively utilized in daily life and 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D974F-A4EF-BB4F-AAB8-3E617BD0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B1E6A3A1-D4C2-8D85-BD17-51907C99AABF}"/>
              </a:ext>
            </a:extLst>
          </p:cNvPr>
          <p:cNvSpPr/>
          <p:nvPr/>
        </p:nvSpPr>
        <p:spPr>
          <a:xfrm>
            <a:off x="2686476" y="2885848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E64D0D91-9318-86E7-7BB2-AFF8BE506101}"/>
              </a:ext>
            </a:extLst>
          </p:cNvPr>
          <p:cNvSpPr/>
          <p:nvPr/>
        </p:nvSpPr>
        <p:spPr>
          <a:xfrm rot="10800000">
            <a:off x="9207168" y="3465513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5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5796CD-12B6-C659-E1D9-1E8328DD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0" y="1448680"/>
            <a:ext cx="5115752" cy="38368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6A6FAF1-AD2F-0B2C-6DFC-6A9D715FF1E7}"/>
              </a:ext>
            </a:extLst>
          </p:cNvPr>
          <p:cNvSpPr txBox="1"/>
          <p:nvPr/>
        </p:nvSpPr>
        <p:spPr>
          <a:xfrm>
            <a:off x="6006548" y="1406165"/>
            <a:ext cx="386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CS PhD in Nanjing University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FE36A6-D1BB-1DED-C196-5FF2976D3057}"/>
              </a:ext>
            </a:extLst>
          </p:cNvPr>
          <p:cNvSpPr txBox="1"/>
          <p:nvPr/>
        </p:nvSpPr>
        <p:spPr>
          <a:xfrm>
            <a:off x="6006548" y="2155473"/>
            <a:ext cx="5766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Former Senior Engineer in HUAWEI 2012 Lab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9930C4-BCE6-38DA-2543-F5FEE60C6A21}"/>
              </a:ext>
            </a:extLst>
          </p:cNvPr>
          <p:cNvSpPr txBox="1"/>
          <p:nvPr/>
        </p:nvSpPr>
        <p:spPr>
          <a:xfrm>
            <a:off x="6006548" y="2904876"/>
            <a:ext cx="6049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Accepted Paper at UAI/ICRA/CVPR/</a:t>
            </a:r>
            <a:r>
              <a:rPr kumimoji="1" lang="en-US" altLang="zh-CN" sz="20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MobiSys</a:t>
            </a:r>
            <a:r>
              <a:rPr kumimoji="1"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(CCF-A/CCF-B)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66438E-02E5-6D7E-594C-275C901803F7}"/>
              </a:ext>
            </a:extLst>
          </p:cNvPr>
          <p:cNvSpPr txBox="1"/>
          <p:nvPr/>
        </p:nvSpPr>
        <p:spPr>
          <a:xfrm>
            <a:off x="6006548" y="3962055"/>
            <a:ext cx="5900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Reviewers at top AI conferences (ICML/ICLR/NIPS/UAI), Reviewer at top Robotic conferences (ICRA/IROS), Program Committee at AAAI (CCF-A)</a:t>
            </a:r>
            <a:endParaRPr kumimoji="1" lang="zh-CN" altLang="en-US" sz="2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5BE39-5DB8-FA0C-4D33-872B1F15CA8A}"/>
              </a:ext>
            </a:extLst>
          </p:cNvPr>
          <p:cNvSpPr txBox="1"/>
          <p:nvPr/>
        </p:nvSpPr>
        <p:spPr>
          <a:xfrm>
            <a:off x="1635887" y="5377066"/>
            <a:ext cx="2892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2024, Tokyo Japan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77F979-8F88-8813-D8E0-26FAFB5A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4F82C1-50A3-5864-176C-AF00BE83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" y="99391"/>
            <a:ext cx="2023288" cy="7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178143-64FB-EF07-64A9-EED81DD25443}"/>
              </a:ext>
            </a:extLst>
          </p:cNvPr>
          <p:cNvSpPr txBox="1"/>
          <p:nvPr/>
        </p:nvSpPr>
        <p:spPr>
          <a:xfrm>
            <a:off x="5198883" y="1547570"/>
            <a:ext cx="3959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5395EF-415F-FEA0-82F9-1BA9529F25DF}"/>
              </a:ext>
            </a:extLst>
          </p:cNvPr>
          <p:cNvSpPr/>
          <p:nvPr/>
        </p:nvSpPr>
        <p:spPr>
          <a:xfrm>
            <a:off x="0" y="0"/>
            <a:ext cx="324159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kumimoji="1"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of Contents</a:t>
            </a:r>
            <a:endParaRPr kumimoji="1"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DD387D-9100-0EF4-3203-68239BB8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0500A67-EE8B-3FD7-B118-9233204DC3E7}"/>
              </a:ext>
            </a:extLst>
          </p:cNvPr>
          <p:cNvSpPr/>
          <p:nvPr/>
        </p:nvSpPr>
        <p:spPr>
          <a:xfrm>
            <a:off x="4485899" y="1642419"/>
            <a:ext cx="642806" cy="624254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2FD5D6-7565-9940-F14A-B232BE432C90}"/>
              </a:ext>
            </a:extLst>
          </p:cNvPr>
          <p:cNvSpPr txBox="1"/>
          <p:nvPr/>
        </p:nvSpPr>
        <p:spPr>
          <a:xfrm>
            <a:off x="5198883" y="2863171"/>
            <a:ext cx="2568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What can LLMs do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247F75-EB67-5809-8143-0DE1F6E8FEF2}"/>
              </a:ext>
            </a:extLst>
          </p:cNvPr>
          <p:cNvSpPr/>
          <p:nvPr/>
        </p:nvSpPr>
        <p:spPr>
          <a:xfrm>
            <a:off x="4495837" y="2863171"/>
            <a:ext cx="642806" cy="6242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36981E-6E82-080C-4C9C-15F742072BBA}"/>
              </a:ext>
            </a:extLst>
          </p:cNvPr>
          <p:cNvSpPr txBox="1"/>
          <p:nvPr/>
        </p:nvSpPr>
        <p:spPr>
          <a:xfrm>
            <a:off x="5198883" y="4000046"/>
            <a:ext cx="5585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怎样在日常工作生活使用大模型</a:t>
            </a:r>
            <a:endParaRPr kumimoji="1"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LLM be effectively utilized in daily life and work</a:t>
            </a:r>
            <a:endParaRPr kumimoji="1" lang="zh-CN" altLang="en-US" sz="2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527E7D5-A08A-02DF-A5A1-58A9413E8935}"/>
              </a:ext>
            </a:extLst>
          </p:cNvPr>
          <p:cNvSpPr/>
          <p:nvPr/>
        </p:nvSpPr>
        <p:spPr>
          <a:xfrm>
            <a:off x="4505776" y="4113739"/>
            <a:ext cx="632867" cy="619753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1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ECDE9-5D0D-2869-27B7-BEE380643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266881-DAD9-B978-AA95-CE741D42DC58}"/>
              </a:ext>
            </a:extLst>
          </p:cNvPr>
          <p:cNvSpPr txBox="1"/>
          <p:nvPr/>
        </p:nvSpPr>
        <p:spPr>
          <a:xfrm>
            <a:off x="3740227" y="3019237"/>
            <a:ext cx="47115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什么是大语言模型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Large Language Model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09BD0-0829-A1FA-1D91-9B8927CF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6E26F4B9-26EE-0AB5-C004-AFD655240D3F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865768AC-50D4-2542-EBAC-BF9FF9F7DF41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9B362-C514-CF9C-05FB-4BD722FA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DA4B9FD-A20D-A932-9306-6EE9761A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6D896BD-F5FC-0FB1-3A55-41B1F103584E}"/>
              </a:ext>
            </a:extLst>
          </p:cNvPr>
          <p:cNvSpPr txBox="1"/>
          <p:nvPr/>
        </p:nvSpPr>
        <p:spPr>
          <a:xfrm>
            <a:off x="207512" y="77027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ransformer">
            <a:extLst>
              <a:ext uri="{FF2B5EF4-FFF2-40B4-BE49-F238E27FC236}">
                <a16:creationId xmlns:a16="http://schemas.microsoft.com/office/drawing/2014/main" id="{12E2CAA4-C760-B24C-720D-82C1E736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5" y="1152762"/>
            <a:ext cx="4263088" cy="449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7EA32C-8A24-00B6-FF2C-3CA890F22C0A}"/>
              </a:ext>
            </a:extLst>
          </p:cNvPr>
          <p:cNvSpPr txBox="1"/>
          <p:nvPr/>
        </p:nvSpPr>
        <p:spPr>
          <a:xfrm>
            <a:off x="1002332" y="6440296"/>
            <a:ext cx="994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DAF38-C631-648A-58BF-38F5429955C0}"/>
              </a:ext>
            </a:extLst>
          </p:cNvPr>
          <p:cNvSpPr txBox="1"/>
          <p:nvPr/>
        </p:nvSpPr>
        <p:spPr>
          <a:xfrm>
            <a:off x="1469149" y="5646794"/>
            <a:ext cx="2021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Transformer Architecture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702D293-EFE6-638E-B433-D906FA7BBFF9}"/>
              </a:ext>
            </a:extLst>
          </p:cNvPr>
          <p:cNvCxnSpPr/>
          <p:nvPr/>
        </p:nvCxnSpPr>
        <p:spPr>
          <a:xfrm>
            <a:off x="2464904" y="784419"/>
            <a:ext cx="0" cy="54656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CAEB9-B393-BA1C-0A07-C80C16A7CA4A}"/>
              </a:ext>
            </a:extLst>
          </p:cNvPr>
          <p:cNvSpPr txBox="1"/>
          <p:nvPr/>
        </p:nvSpPr>
        <p:spPr>
          <a:xfrm>
            <a:off x="1331844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94D50A-1846-FD62-BB73-D9917E1D6B8D}"/>
              </a:ext>
            </a:extLst>
          </p:cNvPr>
          <p:cNvSpPr txBox="1"/>
          <p:nvPr/>
        </p:nvSpPr>
        <p:spPr>
          <a:xfrm>
            <a:off x="2657061" y="784419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input-output">
            <a:extLst>
              <a:ext uri="{FF2B5EF4-FFF2-40B4-BE49-F238E27FC236}">
                <a16:creationId xmlns:a16="http://schemas.microsoft.com/office/drawing/2014/main" id="{388BB10A-9985-F72A-F2F0-FFFB0D2C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332" y="784419"/>
            <a:ext cx="6553909" cy="171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coder-decoder">
            <a:extLst>
              <a:ext uri="{FF2B5EF4-FFF2-40B4-BE49-F238E27FC236}">
                <a16:creationId xmlns:a16="http://schemas.microsoft.com/office/drawing/2014/main" id="{DAEA0CFF-C5B4-F260-FFC0-2481D9E6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19" y="2872117"/>
            <a:ext cx="5539333" cy="34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8A98169-BD84-25C9-15C8-E62B0B27A947}"/>
              </a:ext>
            </a:extLst>
          </p:cNvPr>
          <p:cNvCxnSpPr>
            <a:stCxn id="3076" idx="2"/>
            <a:endCxn id="3078" idx="0"/>
          </p:cNvCxnSpPr>
          <p:nvPr/>
        </p:nvCxnSpPr>
        <p:spPr>
          <a:xfrm flipH="1">
            <a:off x="8087286" y="2495433"/>
            <a:ext cx="1" cy="376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F6761A0-172C-49D9-F48C-1249D47F71F5}"/>
              </a:ext>
            </a:extLst>
          </p:cNvPr>
          <p:cNvSpPr txBox="1"/>
          <p:nvPr/>
        </p:nvSpPr>
        <p:spPr>
          <a:xfrm>
            <a:off x="8216546" y="247954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文本生成，翻译等任务</a:t>
            </a:r>
          </a:p>
        </p:txBody>
      </p:sp>
    </p:spTree>
    <p:extLst>
      <p:ext uri="{BB962C8B-B14F-4D97-AF65-F5344CB8AC3E}">
        <p14:creationId xmlns:p14="http://schemas.microsoft.com/office/powerpoint/2010/main" val="427827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5FC5-263A-D952-3938-439DAA8B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D98C026-FF08-4ECA-7BAE-307EF89B2BB6}"/>
              </a:ext>
            </a:extLst>
          </p:cNvPr>
          <p:cNvSpPr txBox="1"/>
          <p:nvPr/>
        </p:nvSpPr>
        <p:spPr>
          <a:xfrm>
            <a:off x="207512" y="77027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85FFB7-AB92-B520-36E4-8634282F0FE6}"/>
              </a:ext>
            </a:extLst>
          </p:cNvPr>
          <p:cNvSpPr/>
          <p:nvPr/>
        </p:nvSpPr>
        <p:spPr>
          <a:xfrm>
            <a:off x="1341782" y="2636014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Encoder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155A02-0C12-94D1-2A47-F4AB37FE763A}"/>
              </a:ext>
            </a:extLst>
          </p:cNvPr>
          <p:cNvSpPr/>
          <p:nvPr/>
        </p:nvSpPr>
        <p:spPr>
          <a:xfrm>
            <a:off x="4376530" y="2626075"/>
            <a:ext cx="1719470" cy="845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Decoder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3E5DBE-F9AF-2497-44E3-24D1493B67F0}"/>
              </a:ext>
            </a:extLst>
          </p:cNvPr>
          <p:cNvSpPr txBox="1"/>
          <p:nvPr/>
        </p:nvSpPr>
        <p:spPr>
          <a:xfrm>
            <a:off x="1147379" y="503337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955F1E1-BB9A-0DDE-0303-121ADB4B8030}"/>
              </a:ext>
            </a:extLst>
          </p:cNvPr>
          <p:cNvSpPr/>
          <p:nvPr/>
        </p:nvSpPr>
        <p:spPr>
          <a:xfrm>
            <a:off x="1674742" y="4475580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BF329A-2C55-7B0F-8535-9C58B4A7BC4B}"/>
              </a:ext>
            </a:extLst>
          </p:cNvPr>
          <p:cNvSpPr/>
          <p:nvPr/>
        </p:nvSpPr>
        <p:spPr>
          <a:xfrm>
            <a:off x="1560442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5323A16-97CC-34C0-3932-131B94A4C086}"/>
              </a:ext>
            </a:extLst>
          </p:cNvPr>
          <p:cNvCxnSpPr>
            <a:stCxn id="9" idx="0"/>
            <a:endCxn id="2" idx="2"/>
          </p:cNvCxnSpPr>
          <p:nvPr/>
        </p:nvCxnSpPr>
        <p:spPr>
          <a:xfrm flipV="1">
            <a:off x="2201516" y="3481254"/>
            <a:ext cx="1" cy="457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18B3D84-54B2-E935-A976-F2E21D42AE5C}"/>
              </a:ext>
            </a:extLst>
          </p:cNvPr>
          <p:cNvSpPr/>
          <p:nvPr/>
        </p:nvSpPr>
        <p:spPr>
          <a:xfrm>
            <a:off x="1408040" y="2009849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0A2109EE-77F9-C756-FADF-5E058FAF503E}"/>
              </a:ext>
            </a:extLst>
          </p:cNvPr>
          <p:cNvCxnSpPr>
            <a:endCxn id="3" idx="1"/>
          </p:cNvCxnSpPr>
          <p:nvPr/>
        </p:nvCxnSpPr>
        <p:spPr>
          <a:xfrm>
            <a:off x="3061252" y="2139472"/>
            <a:ext cx="1315278" cy="90922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C1C059-51E2-2640-696B-524B2183307D}"/>
              </a:ext>
            </a:extLst>
          </p:cNvPr>
          <p:cNvSpPr txBox="1"/>
          <p:nvPr/>
        </p:nvSpPr>
        <p:spPr>
          <a:xfrm>
            <a:off x="4412084" y="50333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39BA7F8-79A8-963D-FBE7-0331658F270B}"/>
              </a:ext>
            </a:extLst>
          </p:cNvPr>
          <p:cNvSpPr/>
          <p:nvPr/>
        </p:nvSpPr>
        <p:spPr>
          <a:xfrm>
            <a:off x="4672219" y="4475579"/>
            <a:ext cx="10535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文本输入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AE6BB8C-D035-30CE-44BB-B2B9CF21EAB3}"/>
              </a:ext>
            </a:extLst>
          </p:cNvPr>
          <p:cNvSpPr/>
          <p:nvPr/>
        </p:nvSpPr>
        <p:spPr>
          <a:xfrm>
            <a:off x="4576969" y="3938453"/>
            <a:ext cx="1282148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预处理步骤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710D39A-F511-E822-6AC7-3329C69020BE}"/>
              </a:ext>
            </a:extLst>
          </p:cNvPr>
          <p:cNvSpPr/>
          <p:nvPr/>
        </p:nvSpPr>
        <p:spPr>
          <a:xfrm>
            <a:off x="4442790" y="1985415"/>
            <a:ext cx="1586949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E709FE6-C585-D10C-FEE9-E832CF4C45E6}"/>
              </a:ext>
            </a:extLst>
          </p:cNvPr>
          <p:cNvCxnSpPr/>
          <p:nvPr/>
        </p:nvCxnSpPr>
        <p:spPr>
          <a:xfrm flipV="1">
            <a:off x="5236264" y="3490780"/>
            <a:ext cx="1" cy="467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948E85F-346B-B87D-28AB-1CF8F5DB386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201515" y="421017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F6D9A4C-DC11-A2E0-E94B-18A32BF63630}"/>
              </a:ext>
            </a:extLst>
          </p:cNvPr>
          <p:cNvCxnSpPr>
            <a:cxnSpLocks/>
          </p:cNvCxnSpPr>
          <p:nvPr/>
        </p:nvCxnSpPr>
        <p:spPr>
          <a:xfrm flipH="1" flipV="1">
            <a:off x="5236264" y="4205891"/>
            <a:ext cx="1" cy="265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8902A34-D866-9481-CD79-44AC685E749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2201514" y="2279816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16B339F-5555-7A8D-9296-69C773DD7FD7}"/>
              </a:ext>
            </a:extLst>
          </p:cNvPr>
          <p:cNvCxnSpPr>
            <a:cxnSpLocks/>
          </p:cNvCxnSpPr>
          <p:nvPr/>
        </p:nvCxnSpPr>
        <p:spPr>
          <a:xfrm flipH="1" flipV="1">
            <a:off x="5219695" y="2283589"/>
            <a:ext cx="3" cy="3561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6161D82D-BC4D-00C0-8615-B1B1790A762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38835" y="5402704"/>
            <a:ext cx="1362679" cy="520426"/>
          </a:xfrm>
          <a:prstGeom prst="bentConnector2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22788F3-CF6D-4CE4-5655-07C72B5B017B}"/>
              </a:ext>
            </a:extLst>
          </p:cNvPr>
          <p:cNvSpPr txBox="1"/>
          <p:nvPr/>
        </p:nvSpPr>
        <p:spPr>
          <a:xfrm>
            <a:off x="519100" y="5591259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待翻译的文本</a:t>
            </a: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128E9241-C472-15DD-1E1D-7134D00FA0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6641" y="3935858"/>
            <a:ext cx="1463801" cy="15665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1DBC09C-D5FA-9230-4C2D-07CF575F044B}"/>
              </a:ext>
            </a:extLst>
          </p:cNvPr>
          <p:cNvSpPr txBox="1"/>
          <p:nvPr/>
        </p:nvSpPr>
        <p:spPr>
          <a:xfrm>
            <a:off x="26503" y="3635564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文本预处理阶段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3E8662-E3C1-EA1D-94DA-B2421D7D61FE}"/>
              </a:ext>
            </a:extLst>
          </p:cNvPr>
          <p:cNvSpPr txBox="1"/>
          <p:nvPr/>
        </p:nvSpPr>
        <p:spPr>
          <a:xfrm>
            <a:off x="4169305" y="139224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Beispiel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F1BB5F72-91BD-A865-F783-96FA22FAF2E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8854" y="1722364"/>
            <a:ext cx="529186" cy="4415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CB01AD1-C323-97B3-4084-2ED1DA636918}"/>
              </a:ext>
            </a:extLst>
          </p:cNvPr>
          <p:cNvSpPr txBox="1"/>
          <p:nvPr/>
        </p:nvSpPr>
        <p:spPr>
          <a:xfrm>
            <a:off x="540754" y="1429977"/>
            <a:ext cx="271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生成高维度向量用作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DB12FB2E-58C8-5DF3-11DC-93F2CC3B4839}"/>
              </a:ext>
            </a:extLst>
          </p:cNvPr>
          <p:cNvCxnSpPr>
            <a:cxnSpLocks/>
            <a:stCxn id="43" idx="0"/>
          </p:cNvCxnSpPr>
          <p:nvPr/>
        </p:nvCxnSpPr>
        <p:spPr>
          <a:xfrm rot="16200000" flipV="1">
            <a:off x="4952925" y="5456326"/>
            <a:ext cx="407737" cy="30447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09CC8B9-E394-C5CC-D5A5-0379DED693EE}"/>
              </a:ext>
            </a:extLst>
          </p:cNvPr>
          <p:cNvSpPr txBox="1"/>
          <p:nvPr/>
        </p:nvSpPr>
        <p:spPr>
          <a:xfrm>
            <a:off x="4383134" y="581243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部分输出的文本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A7E939A-65D8-C630-B3C1-C74E47D26788}"/>
              </a:ext>
            </a:extLst>
          </p:cNvPr>
          <p:cNvSpPr txBox="1"/>
          <p:nvPr/>
        </p:nvSpPr>
        <p:spPr>
          <a:xfrm>
            <a:off x="5928179" y="1624959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文本输出</a:t>
            </a:r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6E9BBEE0-68F5-ECA3-C506-6F4FA8986BBD}"/>
              </a:ext>
            </a:extLst>
          </p:cNvPr>
          <p:cNvCxnSpPr>
            <a:cxnSpLocks/>
            <a:endCxn id="37" idx="0"/>
          </p:cNvCxnSpPr>
          <p:nvPr/>
        </p:nvCxnSpPr>
        <p:spPr>
          <a:xfrm rot="10800000">
            <a:off x="5236264" y="1392247"/>
            <a:ext cx="1303132" cy="267248"/>
          </a:xfrm>
          <a:prstGeom prst="bentConnector4">
            <a:avLst>
              <a:gd name="adj1" fmla="val 9062"/>
              <a:gd name="adj2" fmla="val 185539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8CE932AD-EB21-F780-73A7-C363F0150CD9}"/>
              </a:ext>
            </a:extLst>
          </p:cNvPr>
          <p:cNvCxnSpPr/>
          <p:nvPr/>
        </p:nvCxnSpPr>
        <p:spPr>
          <a:xfrm>
            <a:off x="7245626" y="832729"/>
            <a:ext cx="0" cy="560567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168237EC-A551-C963-7149-01A463E763EA}"/>
              </a:ext>
            </a:extLst>
          </p:cNvPr>
          <p:cNvSpPr/>
          <p:nvPr/>
        </p:nvSpPr>
        <p:spPr>
          <a:xfrm>
            <a:off x="7513982" y="944217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A4C0B60-33B0-E76C-CF52-C0C26E9DB38B}"/>
              </a:ext>
            </a:extLst>
          </p:cNvPr>
          <p:cNvSpPr/>
          <p:nvPr/>
        </p:nvSpPr>
        <p:spPr>
          <a:xfrm>
            <a:off x="7513982" y="1395403"/>
            <a:ext cx="4137263" cy="12306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适用于只需要理解输入语义的任务，例如句子分类、命名实体识别；</a:t>
            </a:r>
            <a:endParaRPr kumimoji="1"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264F133-EDE5-41D1-2A84-533CC863F252}"/>
              </a:ext>
            </a:extLst>
          </p:cNvPr>
          <p:cNvSpPr/>
          <p:nvPr/>
        </p:nvSpPr>
        <p:spPr>
          <a:xfrm>
            <a:off x="7518480" y="4954952"/>
            <a:ext cx="4093835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适用于需要基于输入的生成式任务，例如翻译、摘要。</a:t>
            </a:r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66654B0-050E-26AD-ECF7-6231B36EE331}"/>
              </a:ext>
            </a:extLst>
          </p:cNvPr>
          <p:cNvSpPr/>
          <p:nvPr/>
        </p:nvSpPr>
        <p:spPr>
          <a:xfrm>
            <a:off x="7520175" y="3189830"/>
            <a:ext cx="4131069" cy="9026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适用于生成式任务，如文本生成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zh-CN" altLang="en-US" sz="16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DBEC411-5298-A5A0-2D7F-5D350EE055A3}"/>
              </a:ext>
            </a:extLst>
          </p:cNvPr>
          <p:cNvSpPr/>
          <p:nvPr/>
        </p:nvSpPr>
        <p:spPr>
          <a:xfrm>
            <a:off x="7518479" y="4471300"/>
            <a:ext cx="2759387" cy="4580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Encoder-Decoder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19DEA69-7960-F1A3-F836-D9609B88E137}"/>
              </a:ext>
            </a:extLst>
          </p:cNvPr>
          <p:cNvSpPr/>
          <p:nvPr/>
        </p:nvSpPr>
        <p:spPr>
          <a:xfrm>
            <a:off x="7513982" y="2755821"/>
            <a:ext cx="1967943" cy="448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Decoder-Only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53197B-9F86-C7C7-91A1-3CB44749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6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C08043-2F57-36E6-4DAA-D7E9D93F62FD}"/>
              </a:ext>
            </a:extLst>
          </p:cNvPr>
          <p:cNvSpPr txBox="1"/>
          <p:nvPr/>
        </p:nvSpPr>
        <p:spPr>
          <a:xfrm>
            <a:off x="207512" y="77027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B3DEF0-816D-6CF6-0543-B6DBF675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8" y="1075869"/>
            <a:ext cx="7310214" cy="525668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EA4A7E10-CBDA-A814-E0E3-F1FF7FA05C61}"/>
              </a:ext>
            </a:extLst>
          </p:cNvPr>
          <p:cNvSpPr/>
          <p:nvPr/>
        </p:nvSpPr>
        <p:spPr>
          <a:xfrm>
            <a:off x="8845769" y="2473665"/>
            <a:ext cx="1431235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1FD8A0E-F4D6-8775-15C1-5AD03207CB5F}"/>
              </a:ext>
            </a:extLst>
          </p:cNvPr>
          <p:cNvSpPr/>
          <p:nvPr/>
        </p:nvSpPr>
        <p:spPr>
          <a:xfrm>
            <a:off x="8845769" y="3273342"/>
            <a:ext cx="1431234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02B3D2-2FA3-0B57-B5D0-7BEB72867B68}"/>
              </a:ext>
            </a:extLst>
          </p:cNvPr>
          <p:cNvSpPr/>
          <p:nvPr/>
        </p:nvSpPr>
        <p:spPr>
          <a:xfrm>
            <a:off x="8651952" y="4073019"/>
            <a:ext cx="2012677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A31A30-2E3B-FA95-E343-DCD9EFCC3118}"/>
              </a:ext>
            </a:extLst>
          </p:cNvPr>
          <p:cNvSpPr/>
          <p:nvPr/>
        </p:nvSpPr>
        <p:spPr>
          <a:xfrm>
            <a:off x="8845769" y="1673989"/>
            <a:ext cx="1431236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8155CBF-E96C-808C-C12C-F527A52B5F25}"/>
              </a:ext>
            </a:extLst>
          </p:cNvPr>
          <p:cNvCxnSpPr>
            <a:stCxn id="7" idx="2"/>
          </p:cNvCxnSpPr>
          <p:nvPr/>
        </p:nvCxnSpPr>
        <p:spPr>
          <a:xfrm flipH="1">
            <a:off x="9561386" y="198210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0D7A0A8-3CB3-7282-1173-6C49E9234AF0}"/>
              </a:ext>
            </a:extLst>
          </p:cNvPr>
          <p:cNvCxnSpPr/>
          <p:nvPr/>
        </p:nvCxnSpPr>
        <p:spPr>
          <a:xfrm flipH="1">
            <a:off x="9561385" y="2781778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B0D907A-8913-9EBC-C57A-1FA865D6450F}"/>
              </a:ext>
            </a:extLst>
          </p:cNvPr>
          <p:cNvCxnSpPr/>
          <p:nvPr/>
        </p:nvCxnSpPr>
        <p:spPr>
          <a:xfrm flipH="1">
            <a:off x="9561384" y="3581456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40E7BD3-7A57-B322-5884-A1FB049E4A93}"/>
              </a:ext>
            </a:extLst>
          </p:cNvPr>
          <p:cNvCxnSpPr/>
          <p:nvPr/>
        </p:nvCxnSpPr>
        <p:spPr>
          <a:xfrm flipH="1">
            <a:off x="9561384" y="4381132"/>
            <a:ext cx="1" cy="491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9F696D2-026D-8E4F-A737-282AE5245868}"/>
              </a:ext>
            </a:extLst>
          </p:cNvPr>
          <p:cNvSpPr/>
          <p:nvPr/>
        </p:nvSpPr>
        <p:spPr>
          <a:xfrm>
            <a:off x="8194750" y="4872695"/>
            <a:ext cx="2927080" cy="308113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This is an example…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B6C6BD-4974-E17D-1A65-BF4683D47FBA}"/>
              </a:ext>
            </a:extLst>
          </p:cNvPr>
          <p:cNvSpPr txBox="1"/>
          <p:nvPr/>
        </p:nvSpPr>
        <p:spPr>
          <a:xfrm>
            <a:off x="3941470" y="664029"/>
            <a:ext cx="4253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Next Word Prediction Mechanism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1286459-A26A-8DF4-840D-847E1F20A44E}"/>
              </a:ext>
            </a:extLst>
          </p:cNvPr>
          <p:cNvSpPr/>
          <p:nvPr/>
        </p:nvSpPr>
        <p:spPr>
          <a:xfrm>
            <a:off x="7585182" y="3027559"/>
            <a:ext cx="458028" cy="3578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A090DC7-A8F8-9143-6C7D-325A4146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3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BA35E9-C118-9388-47CC-DF467A9A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72" y="1374377"/>
            <a:ext cx="8753829" cy="4429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2BF579-45A5-7F93-6C7C-8BCD3DA8A713}"/>
              </a:ext>
            </a:extLst>
          </p:cNvPr>
          <p:cNvSpPr txBox="1"/>
          <p:nvPr/>
        </p:nvSpPr>
        <p:spPr>
          <a:xfrm>
            <a:off x="3857254" y="974267"/>
            <a:ext cx="4775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通用大模型训练数据集（以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GPT3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为例）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85FCDD-5319-008F-120C-1E76F6131D32}"/>
              </a:ext>
            </a:extLst>
          </p:cNvPr>
          <p:cNvSpPr txBox="1"/>
          <p:nvPr/>
        </p:nvSpPr>
        <p:spPr>
          <a:xfrm>
            <a:off x="207512" y="77027"/>
            <a:ext cx="4899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Large Language Model?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979BB4-E944-2A05-2229-84B7A7468621}"/>
              </a:ext>
            </a:extLst>
          </p:cNvPr>
          <p:cNvSpPr txBox="1"/>
          <p:nvPr/>
        </p:nvSpPr>
        <p:spPr>
          <a:xfrm>
            <a:off x="8096951" y="5803605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仅限互联网公开数据集</a:t>
            </a:r>
          </a:p>
        </p:txBody>
      </p:sp>
    </p:spTree>
    <p:extLst>
      <p:ext uri="{BB962C8B-B14F-4D97-AF65-F5344CB8AC3E}">
        <p14:creationId xmlns:p14="http://schemas.microsoft.com/office/powerpoint/2010/main" val="237555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6746-3D7B-290E-2F90-029600EC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83F2C2-EABF-1810-0CA2-58741627A606}"/>
              </a:ext>
            </a:extLst>
          </p:cNvPr>
          <p:cNvSpPr txBox="1"/>
          <p:nvPr/>
        </p:nvSpPr>
        <p:spPr>
          <a:xfrm>
            <a:off x="4645923" y="3019237"/>
            <a:ext cx="2900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大模型能干什么</a:t>
            </a:r>
            <a:endParaRPr kumimoji="1"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LLMs do</a:t>
            </a:r>
            <a:endParaRPr kumimoji="1"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77668-D381-0266-7A7D-028E2819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949" y="6390005"/>
            <a:ext cx="1112216" cy="408360"/>
          </a:xfrm>
          <a:prstGeom prst="rect">
            <a:avLst/>
          </a:prstGeom>
        </p:spPr>
      </p:pic>
      <p:sp>
        <p:nvSpPr>
          <p:cNvPr id="3" name="半闭框 2">
            <a:extLst>
              <a:ext uri="{FF2B5EF4-FFF2-40B4-BE49-F238E27FC236}">
                <a16:creationId xmlns:a16="http://schemas.microsoft.com/office/drawing/2014/main" id="{7ECED3A5-F0D7-6369-7182-CC8926A04127}"/>
              </a:ext>
            </a:extLst>
          </p:cNvPr>
          <p:cNvSpPr/>
          <p:nvPr/>
        </p:nvSpPr>
        <p:spPr>
          <a:xfrm>
            <a:off x="3511916" y="2874924"/>
            <a:ext cx="596708" cy="590589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72180AB8-6FCA-52FF-1007-640A54E1C7CB}"/>
              </a:ext>
            </a:extLst>
          </p:cNvPr>
          <p:cNvSpPr/>
          <p:nvPr/>
        </p:nvSpPr>
        <p:spPr>
          <a:xfrm rot="10800000">
            <a:off x="8083376" y="3465514"/>
            <a:ext cx="596707" cy="590588"/>
          </a:xfrm>
          <a:prstGeom prst="half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7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701</TotalTime>
  <Words>379</Words>
  <Application>Microsoft Macintosh PowerPoint</Application>
  <PresentationFormat>宽屏</PresentationFormat>
  <Paragraphs>64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Microsoft YaHei</vt:lpstr>
      <vt:lpstr>Arial</vt:lpstr>
      <vt:lpstr>Calibri</vt:lpstr>
      <vt:lpstr>Calibri Light</vt:lpstr>
      <vt:lpstr>Office 主题​​</vt:lpstr>
      <vt:lpstr>大语言模型简介及应用 Introduction to LLM and its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文杰 李</dc:creator>
  <cp:lastModifiedBy>文杰 李</cp:lastModifiedBy>
  <cp:revision>111</cp:revision>
  <dcterms:created xsi:type="dcterms:W3CDTF">2025-02-23T01:47:23Z</dcterms:created>
  <dcterms:modified xsi:type="dcterms:W3CDTF">2025-02-23T13:58:54Z</dcterms:modified>
</cp:coreProperties>
</file>